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61" r:id="rId6"/>
    <p:sldId id="258" r:id="rId7"/>
    <p:sldId id="259" r:id="rId8"/>
    <p:sldId id="264" r:id="rId9"/>
    <p:sldId id="260"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0" d="100"/>
          <a:sy n="80" d="100"/>
        </p:scale>
        <p:origin x="3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00E0F32-38A4-4346-AF96-5B61E3894FA4}"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126343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0E0F32-38A4-4346-AF96-5B61E3894FA4}"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250048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0E0F32-38A4-4346-AF96-5B61E3894FA4}"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223019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0E0F32-38A4-4346-AF96-5B61E3894FA4}"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163693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E0F32-38A4-4346-AF96-5B61E3894FA4}" type="datetimeFigureOut">
              <a:rPr lang="en-CA" smtClean="0"/>
              <a:t>2021-02-25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234030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00E0F32-38A4-4346-AF96-5B61E3894FA4}"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299053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00E0F32-38A4-4346-AF96-5B61E3894FA4}" type="datetimeFigureOut">
              <a:rPr lang="en-CA" smtClean="0"/>
              <a:t>2021-02-25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44081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00E0F32-38A4-4346-AF96-5B61E3894FA4}" type="datetimeFigureOut">
              <a:rPr lang="en-CA" smtClean="0"/>
              <a:t>2021-02-25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398484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E0F32-38A4-4346-AF96-5B61E3894FA4}" type="datetimeFigureOut">
              <a:rPr lang="en-CA" smtClean="0"/>
              <a:t>2021-02-25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128114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E0F32-38A4-4346-AF96-5B61E3894FA4}"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50392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E0F32-38A4-4346-AF96-5B61E3894FA4}" type="datetimeFigureOut">
              <a:rPr lang="en-CA" smtClean="0"/>
              <a:t>2021-02-25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3625C4-8789-43AC-BA23-75EB2E025365}" type="slidenum">
              <a:rPr lang="en-CA" smtClean="0"/>
              <a:t>‹#›</a:t>
            </a:fld>
            <a:endParaRPr lang="en-CA"/>
          </a:p>
        </p:txBody>
      </p:sp>
    </p:spTree>
    <p:extLst>
      <p:ext uri="{BB962C8B-B14F-4D97-AF65-F5344CB8AC3E}">
        <p14:creationId xmlns:p14="http://schemas.microsoft.com/office/powerpoint/2010/main" val="417897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E0F32-38A4-4346-AF96-5B61E3894FA4}" type="datetimeFigureOut">
              <a:rPr lang="en-CA" smtClean="0"/>
              <a:t>2021-02-25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625C4-8789-43AC-BA23-75EB2E025365}" type="slidenum">
              <a:rPr lang="en-CA" smtClean="0"/>
              <a:t>‹#›</a:t>
            </a:fld>
            <a:endParaRPr lang="en-CA"/>
          </a:p>
        </p:txBody>
      </p:sp>
    </p:spTree>
    <p:extLst>
      <p:ext uri="{BB962C8B-B14F-4D97-AF65-F5344CB8AC3E}">
        <p14:creationId xmlns:p14="http://schemas.microsoft.com/office/powerpoint/2010/main" val="260941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2785" y="3838075"/>
            <a:ext cx="8614610" cy="1949115"/>
          </a:xfrm>
        </p:spPr>
        <p:txBody>
          <a:bodyPr>
            <a:normAutofit/>
          </a:bodyPr>
          <a:lstStyle/>
          <a:p>
            <a:r>
              <a:rPr lang="en-US" sz="4300" b="1" dirty="0" smtClean="0"/>
              <a:t>Fenix</a:t>
            </a:r>
            <a:r>
              <a:rPr lang="en-US" sz="4300" dirty="0" smtClean="0"/>
              <a:t> </a:t>
            </a:r>
            <a:r>
              <a:rPr lang="en-US" sz="4300" b="1" dirty="0" smtClean="0"/>
              <a:t>CXT™</a:t>
            </a:r>
          </a:p>
          <a:p>
            <a:r>
              <a:rPr lang="en-US" sz="3000" b="1" dirty="0" smtClean="0"/>
              <a:t>Advanced </a:t>
            </a:r>
            <a:r>
              <a:rPr lang="en-US" sz="3000" b="1" dirty="0"/>
              <a:t>Energy &amp; Focus </a:t>
            </a:r>
            <a:r>
              <a:rPr lang="en-US" sz="3000" b="1" dirty="0" smtClean="0"/>
              <a:t>Powdered Drink Mix</a:t>
            </a:r>
            <a:endParaRPr lang="en-CA" sz="3000" dirty="0"/>
          </a:p>
          <a:p>
            <a:r>
              <a:rPr lang="en-US" b="1" dirty="0" smtClean="0">
                <a:solidFill>
                  <a:srgbClr val="FFC000"/>
                </a:solidFill>
              </a:rPr>
              <a:t>Introduced at Unite 2021 Global Virtual Even</a:t>
            </a:r>
            <a:r>
              <a:rPr lang="en-US" dirty="0" smtClean="0">
                <a:solidFill>
                  <a:srgbClr val="FFC000"/>
                </a:solidFill>
              </a:rPr>
              <a:t>t</a:t>
            </a:r>
            <a:endParaRPr lang="en-CA" dirty="0">
              <a:solidFill>
                <a:srgbClr val="FFC000"/>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Photocopy trans="0"/>
                    </a14:imgEffect>
                  </a14:imgLayer>
                </a14:imgProps>
              </a:ext>
              <a:ext uri="{28A0092B-C50C-407E-A947-70E740481C1C}">
                <a14:useLocalDpi xmlns:a14="http://schemas.microsoft.com/office/drawing/2010/main" val="0"/>
              </a:ext>
            </a:extLst>
          </a:blip>
          <a:stretch>
            <a:fillRect/>
          </a:stretch>
        </p:blipFill>
        <p:spPr>
          <a:xfrm>
            <a:off x="224590" y="6080525"/>
            <a:ext cx="1524000" cy="609033"/>
          </a:xfrm>
          <a:prstGeom prst="rect">
            <a:avLst/>
          </a:prstGeom>
          <a:solidFill>
            <a:schemeClr val="accent1">
              <a:alpha val="8000"/>
            </a:schemeClr>
          </a:solidFill>
        </p:spPr>
      </p:pic>
      <p:pic>
        <p:nvPicPr>
          <p:cNvPr id="5" name="Picture 4"/>
          <p:cNvPicPr>
            <a:picLocks noChangeAspect="1"/>
          </p:cNvPicPr>
          <p:nvPr/>
        </p:nvPicPr>
        <p:blipFill>
          <a:blip r:embed="rId4"/>
          <a:stretch>
            <a:fillRect/>
          </a:stretch>
        </p:blipFill>
        <p:spPr>
          <a:xfrm>
            <a:off x="2394285" y="312821"/>
            <a:ext cx="7471610" cy="3056021"/>
          </a:xfrm>
          <a:prstGeom prst="rect">
            <a:avLst/>
          </a:prstGeom>
        </p:spPr>
      </p:pic>
    </p:spTree>
    <p:extLst>
      <p:ext uri="{BB962C8B-B14F-4D97-AF65-F5344CB8AC3E}">
        <p14:creationId xmlns:p14="http://schemas.microsoft.com/office/powerpoint/2010/main" val="254095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mn-lt"/>
              </a:rPr>
              <a:t>When Will Fenix CXT™ </a:t>
            </a:r>
            <a:r>
              <a:rPr lang="en-US" sz="2800" b="1" dirty="0">
                <a:latin typeface="+mn-lt"/>
              </a:rPr>
              <a:t>B</a:t>
            </a:r>
            <a:r>
              <a:rPr lang="en-US" sz="2800" b="1" dirty="0" smtClean="0">
                <a:latin typeface="+mn-lt"/>
              </a:rPr>
              <a:t>e Available?</a:t>
            </a:r>
            <a:endParaRPr lang="en-CA" sz="2800" b="1" dirty="0">
              <a:latin typeface="+mn-lt"/>
            </a:endParaRPr>
          </a:p>
        </p:txBody>
      </p:sp>
      <p:sp>
        <p:nvSpPr>
          <p:cNvPr id="3" name="Content Placeholder 2"/>
          <p:cNvSpPr>
            <a:spLocks noGrp="1"/>
          </p:cNvSpPr>
          <p:nvPr>
            <p:ph idx="1"/>
          </p:nvPr>
        </p:nvSpPr>
        <p:spPr/>
        <p:txBody>
          <a:bodyPr/>
          <a:lstStyle/>
          <a:p>
            <a:r>
              <a:rPr lang="en-US" dirty="0" smtClean="0"/>
              <a:t>The samples of Fenix </a:t>
            </a:r>
            <a:r>
              <a:rPr lang="en-US" dirty="0"/>
              <a:t>CXT™</a:t>
            </a:r>
            <a:r>
              <a:rPr lang="en-US" b="1" dirty="0"/>
              <a:t> </a:t>
            </a:r>
            <a:r>
              <a:rPr lang="en-US" dirty="0" smtClean="0"/>
              <a:t>were given to our top </a:t>
            </a:r>
            <a:r>
              <a:rPr lang="en-US" dirty="0" smtClean="0"/>
              <a:t>leaders </a:t>
            </a:r>
            <a:r>
              <a:rPr lang="en-US" dirty="0" smtClean="0"/>
              <a:t>to try out.</a:t>
            </a:r>
          </a:p>
          <a:p>
            <a:r>
              <a:rPr lang="en-US" dirty="0" smtClean="0"/>
              <a:t>The top 3 winners for</a:t>
            </a:r>
            <a:r>
              <a:rPr lang="en-US" dirty="0" smtClean="0"/>
              <a:t> 48-hours </a:t>
            </a:r>
            <a:r>
              <a:rPr lang="en-US" dirty="0" smtClean="0"/>
              <a:t>promo of the Unite 2021 </a:t>
            </a:r>
            <a:r>
              <a:rPr lang="en-US" dirty="0" smtClean="0"/>
              <a:t>Event will </a:t>
            </a:r>
            <a:r>
              <a:rPr lang="en-US" dirty="0" smtClean="0"/>
              <a:t>get the </a:t>
            </a:r>
            <a:r>
              <a:rPr lang="en-US" dirty="0" smtClean="0"/>
              <a:t>samples </a:t>
            </a:r>
            <a:r>
              <a:rPr lang="en-US" dirty="0" smtClean="0"/>
              <a:t>before anyone else to enjoy the new product.</a:t>
            </a:r>
            <a:endParaRPr lang="en-US" dirty="0"/>
          </a:p>
          <a:p>
            <a:r>
              <a:rPr lang="en-US" dirty="0" smtClean="0"/>
              <a:t>The tentative launch time for the US &amp; Canada will be in </a:t>
            </a:r>
            <a:r>
              <a:rPr lang="en-US" dirty="0" smtClean="0"/>
              <a:t>March 2021.</a:t>
            </a:r>
            <a:endParaRPr lang="en-US" dirty="0" smtClean="0"/>
          </a:p>
          <a:p>
            <a:r>
              <a:rPr lang="en-US" dirty="0" smtClean="0"/>
              <a:t>The launch in other regions and countries will come after.</a:t>
            </a:r>
          </a:p>
          <a:p>
            <a:r>
              <a:rPr lang="en-US" dirty="0" smtClean="0"/>
              <a:t>The pricing and the packaging are yet to be finalized as </a:t>
            </a:r>
            <a:r>
              <a:rPr lang="en-US" dirty="0" smtClean="0"/>
              <a:t>of Feb 2021.</a:t>
            </a:r>
            <a:endParaRPr lang="en-CA" dirty="0"/>
          </a:p>
        </p:txBody>
      </p:sp>
    </p:spTree>
    <p:extLst>
      <p:ext uri="{BB962C8B-B14F-4D97-AF65-F5344CB8AC3E}">
        <p14:creationId xmlns:p14="http://schemas.microsoft.com/office/powerpoint/2010/main" val="133933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822" y="385011"/>
            <a:ext cx="9805736" cy="1305677"/>
          </a:xfrm>
        </p:spPr>
        <p:txBody>
          <a:bodyPr>
            <a:normAutofit fontScale="90000"/>
          </a:bodyPr>
          <a:lstStyle/>
          <a:p>
            <a:r>
              <a:rPr lang="en-US" sz="3600" b="1" dirty="0" smtClean="0"/>
              <a:t>Fenix CXT™ </a:t>
            </a:r>
            <a:r>
              <a:rPr lang="en-US" sz="4000" b="1" dirty="0" smtClean="0"/>
              <a:t/>
            </a:r>
            <a:br>
              <a:rPr lang="en-US" sz="4000" b="1" dirty="0" smtClean="0"/>
            </a:br>
            <a:r>
              <a:rPr lang="en-US" sz="3600" b="1" dirty="0" smtClean="0"/>
              <a:t>– A New Addition to Organo Cognitive Nutrition System</a:t>
            </a:r>
            <a:endParaRPr lang="en-CA" sz="3600" b="1" dirty="0"/>
          </a:p>
        </p:txBody>
      </p:sp>
      <p:pic>
        <p:nvPicPr>
          <p:cNvPr id="8" name="Picture 7"/>
          <p:cNvPicPr>
            <a:picLocks noChangeAspect="1"/>
          </p:cNvPicPr>
          <p:nvPr/>
        </p:nvPicPr>
        <p:blipFill>
          <a:blip r:embed="rId2"/>
          <a:stretch>
            <a:fillRect/>
          </a:stretch>
        </p:blipFill>
        <p:spPr>
          <a:xfrm>
            <a:off x="1455821" y="1864894"/>
            <a:ext cx="8939464" cy="4745455"/>
          </a:xfrm>
          <a:prstGeom prst="rect">
            <a:avLst/>
          </a:prstGeom>
        </p:spPr>
      </p:pic>
    </p:spTree>
    <p:extLst>
      <p:ext uri="{BB962C8B-B14F-4D97-AF65-F5344CB8AC3E}">
        <p14:creationId xmlns:p14="http://schemas.microsoft.com/office/powerpoint/2010/main" val="873461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11442" y="745958"/>
            <a:ext cx="9577138" cy="5431005"/>
          </a:xfrm>
          <a:prstGeom prst="rect">
            <a:avLst/>
          </a:prstGeom>
        </p:spPr>
      </p:pic>
    </p:spTree>
    <p:extLst>
      <p:ext uri="{BB962C8B-B14F-4D97-AF65-F5344CB8AC3E}">
        <p14:creationId xmlns:p14="http://schemas.microsoft.com/office/powerpoint/2010/main" val="107961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5906" y="1253857"/>
            <a:ext cx="10992851" cy="4003943"/>
          </a:xfrm>
        </p:spPr>
        <p:txBody>
          <a:bodyPr>
            <a:normAutofit/>
          </a:bodyPr>
          <a:lstStyle/>
          <a:p>
            <a:endParaRPr lang="en-CA" dirty="0"/>
          </a:p>
          <a:p>
            <a:endParaRPr lang="en-CA"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Photocopy trans="0"/>
                    </a14:imgEffect>
                  </a14:imgLayer>
                </a14:imgProps>
              </a:ext>
              <a:ext uri="{28A0092B-C50C-407E-A947-70E740481C1C}">
                <a14:useLocalDpi xmlns:a14="http://schemas.microsoft.com/office/drawing/2010/main" val="0"/>
              </a:ext>
            </a:extLst>
          </a:blip>
          <a:stretch>
            <a:fillRect/>
          </a:stretch>
        </p:blipFill>
        <p:spPr>
          <a:xfrm>
            <a:off x="152400" y="6116620"/>
            <a:ext cx="1524000" cy="609033"/>
          </a:xfrm>
          <a:prstGeom prst="rect">
            <a:avLst/>
          </a:prstGeom>
          <a:solidFill>
            <a:schemeClr val="accent1">
              <a:alpha val="8000"/>
            </a:schemeClr>
          </a:solidFill>
        </p:spPr>
      </p:pic>
      <p:sp>
        <p:nvSpPr>
          <p:cNvPr id="7" name="TextBox 6"/>
          <p:cNvSpPr txBox="1"/>
          <p:nvPr/>
        </p:nvSpPr>
        <p:spPr>
          <a:xfrm>
            <a:off x="705854" y="562837"/>
            <a:ext cx="1824789" cy="523220"/>
          </a:xfrm>
          <a:prstGeom prst="rect">
            <a:avLst/>
          </a:prstGeom>
          <a:noFill/>
        </p:spPr>
        <p:txBody>
          <a:bodyPr wrap="square" rtlCol="0">
            <a:spAutoFit/>
          </a:bodyPr>
          <a:lstStyle/>
          <a:p>
            <a:r>
              <a:rPr lang="en-US" sz="2800" b="1" dirty="0" smtClean="0"/>
              <a:t>What is it?</a:t>
            </a:r>
            <a:endParaRPr lang="en-CA" sz="2800" dirty="0"/>
          </a:p>
        </p:txBody>
      </p:sp>
      <p:sp>
        <p:nvSpPr>
          <p:cNvPr id="8" name="TextBox 7"/>
          <p:cNvSpPr txBox="1"/>
          <p:nvPr/>
        </p:nvSpPr>
        <p:spPr>
          <a:xfrm>
            <a:off x="725906" y="1662930"/>
            <a:ext cx="10992851"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Organo Fenix CXT™ </a:t>
            </a:r>
            <a:r>
              <a:rPr lang="en-US" sz="2400" dirty="0" smtClean="0"/>
              <a:t>helps provide a unique way to support your body, and your brain with healthy energy.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More than a common energy drink, this unique blend is designed to support cognitive function and focus, along with the ‘gut brain’ axis so important to good health.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Energy to fuel thinking, mental clarity and focus, without the high caffeine or jittery feeling of other brands.</a:t>
            </a:r>
          </a:p>
        </p:txBody>
      </p:sp>
    </p:spTree>
    <p:extLst>
      <p:ext uri="{BB962C8B-B14F-4D97-AF65-F5344CB8AC3E}">
        <p14:creationId xmlns:p14="http://schemas.microsoft.com/office/powerpoint/2010/main" val="53760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937" y="509055"/>
            <a:ext cx="1876926" cy="898641"/>
          </a:xfrm>
        </p:spPr>
        <p:txBody>
          <a:bodyPr>
            <a:normAutofit/>
          </a:bodyPr>
          <a:lstStyle/>
          <a:p>
            <a:pPr algn="l"/>
            <a:r>
              <a:rPr lang="en-US" sz="2800" b="1" dirty="0" smtClean="0">
                <a:latin typeface="+mn-lt"/>
              </a:rPr>
              <a:t>What is it?</a:t>
            </a:r>
            <a:r>
              <a:rPr lang="en-CA" sz="2400" dirty="0" smtClean="0">
                <a:latin typeface="+mn-lt"/>
              </a:rPr>
              <a:t/>
            </a:r>
            <a:br>
              <a:rPr lang="en-CA" sz="2400" dirty="0" smtClean="0">
                <a:latin typeface="+mn-lt"/>
              </a:rPr>
            </a:br>
            <a:endParaRPr lang="en-CA" sz="2400" dirty="0">
              <a:latin typeface="+mn-lt"/>
            </a:endParaRPr>
          </a:p>
        </p:txBody>
      </p:sp>
      <p:sp>
        <p:nvSpPr>
          <p:cNvPr id="3" name="Subtitle 2"/>
          <p:cNvSpPr>
            <a:spLocks noGrp="1"/>
          </p:cNvSpPr>
          <p:nvPr>
            <p:ph type="subTitle" idx="1"/>
          </p:nvPr>
        </p:nvSpPr>
        <p:spPr>
          <a:xfrm>
            <a:off x="731921" y="1263316"/>
            <a:ext cx="10878552" cy="2995863"/>
          </a:xfrm>
        </p:spPr>
        <p:txBody>
          <a:bodyPr>
            <a:normAutofit/>
          </a:bodyPr>
          <a:lstStyle/>
          <a:p>
            <a:endParaRPr lang="en-CA" dirty="0"/>
          </a:p>
          <a:p>
            <a:endParaRPr lang="en-CA"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Photocopy trans="0"/>
                    </a14:imgEffect>
                  </a14:imgLayer>
                </a14:imgProps>
              </a:ext>
              <a:ext uri="{28A0092B-C50C-407E-A947-70E740481C1C}">
                <a14:useLocalDpi xmlns:a14="http://schemas.microsoft.com/office/drawing/2010/main" val="0"/>
              </a:ext>
            </a:extLst>
          </a:blip>
          <a:stretch>
            <a:fillRect/>
          </a:stretch>
        </p:blipFill>
        <p:spPr>
          <a:xfrm>
            <a:off x="152400" y="6116620"/>
            <a:ext cx="1524000" cy="609033"/>
          </a:xfrm>
          <a:prstGeom prst="rect">
            <a:avLst/>
          </a:prstGeom>
          <a:solidFill>
            <a:schemeClr val="accent1">
              <a:alpha val="8000"/>
            </a:schemeClr>
          </a:solidFill>
        </p:spPr>
      </p:pic>
      <p:sp>
        <p:nvSpPr>
          <p:cNvPr id="5" name="TextBox 4"/>
          <p:cNvSpPr txBox="1"/>
          <p:nvPr/>
        </p:nvSpPr>
        <p:spPr>
          <a:xfrm>
            <a:off x="731921" y="1771580"/>
            <a:ext cx="1087855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Organo Fenix CXT™ is smooth, clean energy to fuel your day in a refreshing Kiwi &amp; apple flavored powder mix.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There is a reason we have all heard “an apple a day” is good for us - and this apple &amp; kiwi drink is like a powerhouse of good nutrition for your brain.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Combine that with ‘brain training’ and just like flexing your muscles, you will be flexing your brain to help keep it feeling strong, youthful, alert and awake with energy and focus!</a:t>
            </a:r>
            <a:endParaRPr lang="en-CA" sz="2400" dirty="0" smtClean="0"/>
          </a:p>
        </p:txBody>
      </p:sp>
    </p:spTree>
    <p:extLst>
      <p:ext uri="{BB962C8B-B14F-4D97-AF65-F5344CB8AC3E}">
        <p14:creationId xmlns:p14="http://schemas.microsoft.com/office/powerpoint/2010/main" val="114396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58852" y="433137"/>
            <a:ext cx="10102706" cy="5815830"/>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Photocopy trans="0"/>
                    </a14:imgEffect>
                  </a14:imgLayer>
                </a14:imgProps>
              </a:ext>
              <a:ext uri="{28A0092B-C50C-407E-A947-70E740481C1C}">
                <a14:useLocalDpi xmlns:a14="http://schemas.microsoft.com/office/drawing/2010/main" val="0"/>
              </a:ext>
            </a:extLst>
          </a:blip>
          <a:stretch>
            <a:fillRect/>
          </a:stretch>
        </p:blipFill>
        <p:spPr>
          <a:xfrm>
            <a:off x="128337" y="6248967"/>
            <a:ext cx="1524000" cy="609033"/>
          </a:xfrm>
          <a:prstGeom prst="rect">
            <a:avLst/>
          </a:prstGeom>
          <a:solidFill>
            <a:schemeClr val="accent1">
              <a:alpha val="8000"/>
            </a:schemeClr>
          </a:solidFill>
        </p:spPr>
      </p:pic>
    </p:spTree>
    <p:extLst>
      <p:ext uri="{BB962C8B-B14F-4D97-AF65-F5344CB8AC3E}">
        <p14:creationId xmlns:p14="http://schemas.microsoft.com/office/powerpoint/2010/main" val="422541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14400" y="570063"/>
            <a:ext cx="10443409" cy="5546557"/>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Photocopy trans="0"/>
                    </a14:imgEffect>
                  </a14:imgLayer>
                </a14:imgProps>
              </a:ext>
              <a:ext uri="{28A0092B-C50C-407E-A947-70E740481C1C}">
                <a14:useLocalDpi xmlns:a14="http://schemas.microsoft.com/office/drawing/2010/main" val="0"/>
              </a:ext>
            </a:extLst>
          </a:blip>
          <a:stretch>
            <a:fillRect/>
          </a:stretch>
        </p:blipFill>
        <p:spPr>
          <a:xfrm>
            <a:off x="152400" y="6116620"/>
            <a:ext cx="1524000" cy="609033"/>
          </a:xfrm>
          <a:prstGeom prst="rect">
            <a:avLst/>
          </a:prstGeom>
          <a:solidFill>
            <a:schemeClr val="accent1">
              <a:alpha val="8000"/>
            </a:schemeClr>
          </a:solidFill>
        </p:spPr>
      </p:pic>
    </p:spTree>
    <p:extLst>
      <p:ext uri="{BB962C8B-B14F-4D97-AF65-F5344CB8AC3E}">
        <p14:creationId xmlns:p14="http://schemas.microsoft.com/office/powerpoint/2010/main" val="187509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2009"/>
            <a:ext cx="2723147" cy="789907"/>
          </a:xfrm>
        </p:spPr>
        <p:txBody>
          <a:bodyPr>
            <a:noAutofit/>
          </a:bodyPr>
          <a:lstStyle/>
          <a:p>
            <a:r>
              <a:rPr lang="en-US" sz="2800" b="1" dirty="0" smtClean="0">
                <a:latin typeface="+mn-lt"/>
              </a:rPr>
              <a:t>Did You Know?</a:t>
            </a:r>
            <a:br>
              <a:rPr lang="en-US" sz="2800" b="1" dirty="0" smtClean="0">
                <a:latin typeface="+mn-lt"/>
              </a:rPr>
            </a:br>
            <a:endParaRPr lang="en-CA" sz="2800" b="1" dirty="0">
              <a:latin typeface="+mn-lt"/>
            </a:endParaRPr>
          </a:p>
        </p:txBody>
      </p:sp>
      <p:sp>
        <p:nvSpPr>
          <p:cNvPr id="3" name="Content Placeholder 2"/>
          <p:cNvSpPr>
            <a:spLocks noGrp="1"/>
          </p:cNvSpPr>
          <p:nvPr>
            <p:ph idx="1"/>
          </p:nvPr>
        </p:nvSpPr>
        <p:spPr>
          <a:xfrm>
            <a:off x="838200" y="1825625"/>
            <a:ext cx="10515600" cy="3684838"/>
          </a:xfrm>
        </p:spPr>
        <p:txBody>
          <a:bodyPr/>
          <a:lstStyle/>
          <a:p>
            <a:r>
              <a:rPr lang="en-US" sz="2400" dirty="0" smtClean="0"/>
              <a:t>You </a:t>
            </a:r>
            <a:r>
              <a:rPr lang="en-US" sz="2400" dirty="0"/>
              <a:t>have almost 10x more bacteria in the gut, than we do cells in our entire body</a:t>
            </a:r>
            <a:r>
              <a:rPr lang="en-US" sz="2400" dirty="0" smtClean="0"/>
              <a:t>.</a:t>
            </a:r>
          </a:p>
          <a:p>
            <a:r>
              <a:rPr lang="en-US" sz="2400" dirty="0" smtClean="0"/>
              <a:t> </a:t>
            </a:r>
            <a:r>
              <a:rPr lang="en-US" sz="2400" dirty="0"/>
              <a:t>This 3-5 pounds of bacteria is made up of good (probiotic) bacteria, and not so good bacteria. </a:t>
            </a:r>
            <a:endParaRPr lang="en-US" sz="2400" dirty="0" smtClean="0"/>
          </a:p>
          <a:p>
            <a:r>
              <a:rPr lang="en-US" sz="2400" dirty="0" smtClean="0"/>
              <a:t>Probiotics </a:t>
            </a:r>
            <a:r>
              <a:rPr lang="en-US" sz="2400" dirty="0"/>
              <a:t>can help support good immune health – but also good brain health. </a:t>
            </a:r>
            <a:endParaRPr lang="en-US" sz="2400" dirty="0" smtClean="0"/>
          </a:p>
          <a:p>
            <a:r>
              <a:rPr lang="en-US" sz="2400" dirty="0" smtClean="0"/>
              <a:t>This </a:t>
            </a:r>
            <a:r>
              <a:rPr lang="en-US" sz="2400" dirty="0"/>
              <a:t>is because 95% of our serotonin is in our gut, and this is what impacts our mood, our sleep, and our brain. </a:t>
            </a:r>
            <a:endParaRPr lang="en-US" sz="2400" dirty="0" smtClean="0"/>
          </a:p>
          <a:p>
            <a:r>
              <a:rPr lang="en-US" sz="2400" dirty="0" smtClean="0"/>
              <a:t>So</a:t>
            </a:r>
            <a:r>
              <a:rPr lang="en-US" sz="2400" dirty="0"/>
              <a:t>, balance your gut, balance your brain, and you can do that with a healthy diet, fiber, and probiotics.</a:t>
            </a:r>
            <a:endParaRPr lang="en-CA" sz="2400" dirty="0"/>
          </a:p>
          <a:p>
            <a:endParaRPr lang="en-CA" dirty="0"/>
          </a:p>
        </p:txBody>
      </p:sp>
    </p:spTree>
    <p:extLst>
      <p:ext uri="{BB962C8B-B14F-4D97-AF65-F5344CB8AC3E}">
        <p14:creationId xmlns:p14="http://schemas.microsoft.com/office/powerpoint/2010/main" val="49911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14400" y="348731"/>
            <a:ext cx="10335126" cy="5767889"/>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artisticPhotocopy trans="0"/>
                    </a14:imgEffect>
                  </a14:imgLayer>
                </a14:imgProps>
              </a:ext>
              <a:ext uri="{28A0092B-C50C-407E-A947-70E740481C1C}">
                <a14:useLocalDpi xmlns:a14="http://schemas.microsoft.com/office/drawing/2010/main" val="0"/>
              </a:ext>
            </a:extLst>
          </a:blip>
          <a:stretch>
            <a:fillRect/>
          </a:stretch>
        </p:blipFill>
        <p:spPr>
          <a:xfrm>
            <a:off x="152400" y="6116620"/>
            <a:ext cx="1524000" cy="609033"/>
          </a:xfrm>
          <a:prstGeom prst="rect">
            <a:avLst/>
          </a:prstGeom>
          <a:solidFill>
            <a:schemeClr val="accent1">
              <a:alpha val="8000"/>
            </a:schemeClr>
          </a:solidFill>
        </p:spPr>
      </p:pic>
    </p:spTree>
    <p:extLst>
      <p:ext uri="{BB962C8B-B14F-4D97-AF65-F5344CB8AC3E}">
        <p14:creationId xmlns:p14="http://schemas.microsoft.com/office/powerpoint/2010/main" val="3141916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401</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Fenix CXT™  – A New Addition to Organo Cognitive Nutrition System</vt:lpstr>
      <vt:lpstr>PowerPoint Presentation</vt:lpstr>
      <vt:lpstr>PowerPoint Presentation</vt:lpstr>
      <vt:lpstr>What is it? </vt:lpstr>
      <vt:lpstr>PowerPoint Presentation</vt:lpstr>
      <vt:lpstr>PowerPoint Presentation</vt:lpstr>
      <vt:lpstr>Did You Know? </vt:lpstr>
      <vt:lpstr>PowerPoint Presentation</vt:lpstr>
      <vt:lpstr>When Will Fenix CXT™ Be Available?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Fenix CXT™</dc:title>
  <dc:creator>Microsoft account</dc:creator>
  <cp:lastModifiedBy>Microsoft account</cp:lastModifiedBy>
  <cp:revision>12</cp:revision>
  <dcterms:created xsi:type="dcterms:W3CDTF">2021-02-24T04:12:25Z</dcterms:created>
  <dcterms:modified xsi:type="dcterms:W3CDTF">2021-02-25T09:04:26Z</dcterms:modified>
</cp:coreProperties>
</file>